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32"/>
  </p:notesMasterIdLst>
  <p:sldIdLst>
    <p:sldId id="256" r:id="rId3"/>
    <p:sldId id="285" r:id="rId4"/>
    <p:sldId id="286" r:id="rId5"/>
    <p:sldId id="287" r:id="rId6"/>
    <p:sldId id="306" r:id="rId7"/>
    <p:sldId id="311" r:id="rId8"/>
    <p:sldId id="312" r:id="rId9"/>
    <p:sldId id="307" r:id="rId10"/>
    <p:sldId id="308" r:id="rId11"/>
    <p:sldId id="309" r:id="rId12"/>
    <p:sldId id="310" r:id="rId13"/>
    <p:sldId id="289" r:id="rId14"/>
    <p:sldId id="290" r:id="rId15"/>
    <p:sldId id="302" r:id="rId16"/>
    <p:sldId id="303" r:id="rId17"/>
    <p:sldId id="304" r:id="rId18"/>
    <p:sldId id="305" r:id="rId19"/>
    <p:sldId id="291" r:id="rId20"/>
    <p:sldId id="293" r:id="rId21"/>
    <p:sldId id="292" r:id="rId22"/>
    <p:sldId id="294" r:id="rId23"/>
    <p:sldId id="301" r:id="rId24"/>
    <p:sldId id="297" r:id="rId25"/>
    <p:sldId id="295" r:id="rId26"/>
    <p:sldId id="296" r:id="rId27"/>
    <p:sldId id="298" r:id="rId28"/>
    <p:sldId id="299" r:id="rId29"/>
    <p:sldId id="259" r:id="rId30"/>
    <p:sldId id="278" r:id="rId31"/>
  </p:sldIdLst>
  <p:sldSz cx="9144000" cy="5143500" type="screen16x9"/>
  <p:notesSz cx="6858000" cy="9144000"/>
  <p:embeddedFontLst>
    <p:embeddedFont>
      <p:font typeface="Barlow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D84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A7F836-7B43-4925-9437-D0A77467C63E}">
  <a:tblStyle styleId="{4BA7F836-7B43-4925-9437-D0A77467C6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79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745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19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28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754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562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644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399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26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012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901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670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736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833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9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901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569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654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677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140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76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13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182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289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127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12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ackground imag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310875"/>
            <a:ext cx="6509100" cy="2521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310850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253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241225" y="1770000"/>
            <a:ext cx="6509100" cy="160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624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46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606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ackground image">
  <p:cSld name="Full background imag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38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9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0401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jpe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jpe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gif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232659" y="1310850"/>
            <a:ext cx="6503851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threePt" dir="t">
                <a:rot lat="0" lon="0" rev="16800000"/>
              </a:lightRig>
            </a:scene3d>
            <a:sp3d contourW="25400">
              <a:bevelT w="0"/>
              <a:bevelB w="0"/>
              <a:contourClr>
                <a:schemeClr val="accent1">
                  <a:lumMod val="75000"/>
                </a:schemeClr>
              </a:contourClr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effectLst>
                  <a:glow rad="203200">
                    <a:schemeClr val="accent3">
                      <a:lumMod val="60000"/>
                      <a:lumOff val="40000"/>
                      <a:alpha val="40000"/>
                    </a:schemeClr>
                  </a:glow>
                </a:effectLst>
              </a:rPr>
              <a:t>NHẬN DIỆN KHUÔN MẶT </a:t>
            </a:r>
            <a:br>
              <a:rPr lang="en-US" sz="4000">
                <a:effectLst>
                  <a:glow rad="203200">
                    <a:schemeClr val="accent3">
                      <a:lumMod val="60000"/>
                      <a:lumOff val="40000"/>
                      <a:alpha val="40000"/>
                    </a:schemeClr>
                  </a:glow>
                </a:effectLst>
              </a:rPr>
            </a:br>
            <a:r>
              <a:rPr lang="en-US" sz="4000">
                <a:effectLst>
                  <a:glow rad="203200">
                    <a:schemeClr val="accent3">
                      <a:lumMod val="60000"/>
                      <a:lumOff val="40000"/>
                      <a:alpha val="40000"/>
                    </a:schemeClr>
                  </a:glow>
                </a:effectLst>
              </a:rPr>
              <a:t>TRONG </a:t>
            </a:r>
            <a:br>
              <a:rPr lang="en-US" sz="4000">
                <a:effectLst>
                  <a:glow rad="203200">
                    <a:schemeClr val="accent3">
                      <a:lumMod val="60000"/>
                      <a:lumOff val="40000"/>
                      <a:alpha val="40000"/>
                    </a:schemeClr>
                  </a:glow>
                </a:effectLst>
              </a:rPr>
            </a:br>
            <a:r>
              <a:rPr lang="en-US" sz="4000">
                <a:effectLst>
                  <a:glow rad="203200">
                    <a:schemeClr val="accent3">
                      <a:lumMod val="60000"/>
                      <a:lumOff val="40000"/>
                      <a:alpha val="40000"/>
                    </a:schemeClr>
                  </a:glow>
                </a:effectLst>
              </a:rPr>
              <a:t>CAMERA GIÁM SÁT</a:t>
            </a:r>
            <a:endParaRPr sz="4000">
              <a:effectLst>
                <a:glow rad="203200">
                  <a:schemeClr val="accent3">
                    <a:lumMod val="60000"/>
                    <a:lumOff val="40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Google Shape;91;p14">
            <a:extLst>
              <a:ext uri="{FF2B5EF4-FFF2-40B4-BE49-F238E27FC236}">
                <a16:creationId xmlns:a16="http://schemas.microsoft.com/office/drawing/2014/main" id="{8BF1A690-EC78-40E2-BCA0-F08B4991197B}"/>
              </a:ext>
            </a:extLst>
          </p:cNvPr>
          <p:cNvSpPr txBox="1">
            <a:spLocks/>
          </p:cNvSpPr>
          <p:nvPr/>
        </p:nvSpPr>
        <p:spPr>
          <a:xfrm>
            <a:off x="2018479" y="65014"/>
            <a:ext cx="5343422" cy="56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2000">
                <a:solidFill>
                  <a:srgbClr val="666666"/>
                </a:solidFill>
                <a:effectLst>
                  <a:glow rad="76200">
                    <a:schemeClr val="accent3">
                      <a:lumMod val="60000"/>
                      <a:lumOff val="40000"/>
                    </a:schemeClr>
                  </a:glow>
                </a:effectLst>
              </a:rPr>
              <a:t>TR</a:t>
            </a:r>
            <a:r>
              <a:rPr lang="vi-VN" sz="2000">
                <a:solidFill>
                  <a:srgbClr val="666666"/>
                </a:solidFill>
                <a:effectLst>
                  <a:glow rad="76200">
                    <a:schemeClr val="accent3">
                      <a:lumMod val="60000"/>
                      <a:lumOff val="40000"/>
                    </a:schemeClr>
                  </a:glow>
                </a:effectLst>
              </a:rPr>
              <a:t>Ư</a:t>
            </a:r>
            <a:r>
              <a:rPr lang="en-US" sz="2000">
                <a:solidFill>
                  <a:srgbClr val="666666"/>
                </a:solidFill>
                <a:effectLst>
                  <a:glow rad="76200">
                    <a:schemeClr val="accent3">
                      <a:lumMod val="60000"/>
                      <a:lumOff val="40000"/>
                    </a:schemeClr>
                  </a:glow>
                </a:effectLst>
              </a:rPr>
              <a:t>ỜNG ĐẠI HỌC S</a:t>
            </a:r>
            <a:r>
              <a:rPr lang="vi-VN" sz="2000">
                <a:solidFill>
                  <a:srgbClr val="666666"/>
                </a:solidFill>
                <a:effectLst>
                  <a:glow rad="76200">
                    <a:schemeClr val="accent3">
                      <a:lumMod val="60000"/>
                      <a:lumOff val="40000"/>
                    </a:schemeClr>
                  </a:glow>
                </a:effectLst>
              </a:rPr>
              <a:t>Ư</a:t>
            </a:r>
            <a:r>
              <a:rPr lang="en-US" sz="2000">
                <a:solidFill>
                  <a:srgbClr val="666666"/>
                </a:solidFill>
                <a:effectLst>
                  <a:glow rad="76200">
                    <a:schemeClr val="accent3">
                      <a:lumMod val="60000"/>
                      <a:lumOff val="40000"/>
                    </a:schemeClr>
                  </a:glow>
                </a:effectLst>
              </a:rPr>
              <a:t> PHẠM KỸ THUẬT TP.HCM</a:t>
            </a:r>
          </a:p>
        </p:txBody>
      </p:sp>
      <p:sp>
        <p:nvSpPr>
          <p:cNvPr id="4" name="Google Shape;91;p14">
            <a:extLst>
              <a:ext uri="{FF2B5EF4-FFF2-40B4-BE49-F238E27FC236}">
                <a16:creationId xmlns:a16="http://schemas.microsoft.com/office/drawing/2014/main" id="{ED7B9D88-9111-4C2C-A21F-78CBB77D419F}"/>
              </a:ext>
            </a:extLst>
          </p:cNvPr>
          <p:cNvSpPr txBox="1">
            <a:spLocks/>
          </p:cNvSpPr>
          <p:nvPr/>
        </p:nvSpPr>
        <p:spPr>
          <a:xfrm>
            <a:off x="2776912" y="456258"/>
            <a:ext cx="3826555" cy="568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900">
                <a:solidFill>
                  <a:srgbClr val="666666"/>
                </a:solidFill>
                <a:effectLst>
                  <a:glow rad="101600">
                    <a:schemeClr val="accent4">
                      <a:lumMod val="90000"/>
                    </a:schemeClr>
                  </a:glow>
                </a:effectLst>
              </a:rPr>
              <a:t>KHOA ĐÀO TẠO CHẤT L</a:t>
            </a:r>
            <a:r>
              <a:rPr lang="vi-VN" sz="1900">
                <a:solidFill>
                  <a:srgbClr val="666666"/>
                </a:solidFill>
                <a:effectLst>
                  <a:glow rad="101600">
                    <a:schemeClr val="accent4">
                      <a:lumMod val="90000"/>
                    </a:schemeClr>
                  </a:glow>
                </a:effectLst>
              </a:rPr>
              <a:t>Ư</a:t>
            </a:r>
            <a:r>
              <a:rPr lang="en-US" sz="1900">
                <a:solidFill>
                  <a:srgbClr val="666666"/>
                </a:solidFill>
                <a:effectLst>
                  <a:glow rad="101600">
                    <a:schemeClr val="accent4">
                      <a:lumMod val="90000"/>
                    </a:schemeClr>
                  </a:glow>
                </a:effectLst>
              </a:rPr>
              <a:t>ỢNG CAO</a:t>
            </a:r>
          </a:p>
        </p:txBody>
      </p:sp>
      <p:sp>
        <p:nvSpPr>
          <p:cNvPr id="5" name="Google Shape;91;p14">
            <a:extLst>
              <a:ext uri="{FF2B5EF4-FFF2-40B4-BE49-F238E27FC236}">
                <a16:creationId xmlns:a16="http://schemas.microsoft.com/office/drawing/2014/main" id="{CEFE69DA-39DB-46D5-84B8-29C29025E565}"/>
              </a:ext>
            </a:extLst>
          </p:cNvPr>
          <p:cNvSpPr txBox="1">
            <a:spLocks/>
          </p:cNvSpPr>
          <p:nvPr/>
        </p:nvSpPr>
        <p:spPr>
          <a:xfrm>
            <a:off x="2791675" y="4403015"/>
            <a:ext cx="3560649" cy="56845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"/>
              <a:buNone/>
              <a:defRPr sz="48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900">
                <a:solidFill>
                  <a:srgbClr val="666666"/>
                </a:solidFill>
                <a:effectLst>
                  <a:glow rad="63500">
                    <a:schemeClr val="accent4">
                      <a:lumMod val="75000"/>
                    </a:schemeClr>
                  </a:glow>
                </a:effectLst>
              </a:rPr>
              <a:t>GVHD: TS. HUỲNH XUÂN PHỤNG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0"/>
          <p:cNvSpPr/>
          <p:nvPr/>
        </p:nvSpPr>
        <p:spPr>
          <a:xfrm>
            <a:off x="866664" y="397295"/>
            <a:ext cx="2968401" cy="8028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lang="vi-V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924299" y="510830"/>
            <a:ext cx="2685193" cy="5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294;p30">
            <a:extLst>
              <a:ext uri="{FF2B5EF4-FFF2-40B4-BE49-F238E27FC236}">
                <a16:creationId xmlns:a16="http://schemas.microsoft.com/office/drawing/2014/main" id="{452E142D-A98E-444D-AB80-150E4A242F4B}"/>
              </a:ext>
            </a:extLst>
          </p:cNvPr>
          <p:cNvSpPr txBox="1"/>
          <p:nvPr/>
        </p:nvSpPr>
        <p:spPr>
          <a:xfrm>
            <a:off x="1469047" y="1400248"/>
            <a:ext cx="4121262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Các công nghệ đã tìm hiểu qua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F99640-BC5D-4A37-9843-A6504CE5207C}"/>
              </a:ext>
            </a:extLst>
          </p:cNvPr>
          <p:cNvSpPr/>
          <p:nvPr/>
        </p:nvSpPr>
        <p:spPr>
          <a:xfrm>
            <a:off x="5429538" y="1400248"/>
            <a:ext cx="26853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HOG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2EE1A998-28F8-4143-B690-7D089845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27" y="2400682"/>
            <a:ext cx="3506018" cy="190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20A400-1583-4DE6-946A-A83C53C2F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509" y="1934875"/>
            <a:ext cx="2419124" cy="28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0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0"/>
          <p:cNvSpPr/>
          <p:nvPr/>
        </p:nvSpPr>
        <p:spPr>
          <a:xfrm>
            <a:off x="866664" y="397295"/>
            <a:ext cx="2968401" cy="8028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lang="vi-V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924299" y="510830"/>
            <a:ext cx="2685193" cy="5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294;p30">
            <a:extLst>
              <a:ext uri="{FF2B5EF4-FFF2-40B4-BE49-F238E27FC236}">
                <a16:creationId xmlns:a16="http://schemas.microsoft.com/office/drawing/2014/main" id="{452E142D-A98E-444D-AB80-150E4A242F4B}"/>
              </a:ext>
            </a:extLst>
          </p:cNvPr>
          <p:cNvSpPr txBox="1"/>
          <p:nvPr/>
        </p:nvSpPr>
        <p:spPr>
          <a:xfrm>
            <a:off x="1519847" y="1272045"/>
            <a:ext cx="4121262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Các công nghệ đã tìm hiểu qua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F99640-BC5D-4A37-9843-A6504CE5207C}"/>
              </a:ext>
            </a:extLst>
          </p:cNvPr>
          <p:cNvSpPr/>
          <p:nvPr/>
        </p:nvSpPr>
        <p:spPr>
          <a:xfrm>
            <a:off x="1970923" y="2419784"/>
            <a:ext cx="26853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MTCNN</a:t>
            </a:r>
          </a:p>
        </p:txBody>
      </p:sp>
      <p:pic>
        <p:nvPicPr>
          <p:cNvPr id="1026" name="Picture 2" descr="Joint Face Detection and Alignment using Multi-task Cascaded Convolutional  Neural Networks | 邹进屹的博客">
            <a:extLst>
              <a:ext uri="{FF2B5EF4-FFF2-40B4-BE49-F238E27FC236}">
                <a16:creationId xmlns:a16="http://schemas.microsoft.com/office/drawing/2014/main" id="{810C1FDD-CC41-405F-9DE1-2A4A82275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895" y="1618235"/>
            <a:ext cx="3326678" cy="303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2B944F-DEDD-4DDE-ACFA-BF31B0D83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303" y="3702764"/>
            <a:ext cx="3906592" cy="104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9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MỤC LỤC</a:t>
            </a: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0"/>
          <p:cNvSpPr/>
          <p:nvPr/>
        </p:nvSpPr>
        <p:spPr>
          <a:xfrm>
            <a:off x="5984210" y="1799375"/>
            <a:ext cx="3159790" cy="669000"/>
          </a:xfrm>
          <a:prstGeom prst="chevron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3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6809703" y="2666450"/>
            <a:ext cx="2137497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KẾT LUẬN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270524" y="1799375"/>
            <a:ext cx="2968401" cy="6690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1866900" y="2666510"/>
            <a:ext cx="1737360" cy="181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3757388" y="1799375"/>
            <a:ext cx="2894872" cy="6690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4497242" y="2666450"/>
            <a:ext cx="1737360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NỘI DUNG THIẾT KẾ HỆ THỐNG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109535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2812C5-821B-4F66-A92C-DC9BD929EF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33320" y="1583055"/>
            <a:ext cx="5496560" cy="2571750"/>
          </a:xfrm>
          <a:prstGeom prst="rect">
            <a:avLst/>
          </a:prstGeom>
        </p:spPr>
      </p:pic>
      <p:sp>
        <p:nvSpPr>
          <p:cNvPr id="18" name="Google Shape;288;p30">
            <a:extLst>
              <a:ext uri="{FF2B5EF4-FFF2-40B4-BE49-F238E27FC236}">
                <a16:creationId xmlns:a16="http://schemas.microsoft.com/office/drawing/2014/main" id="{DBD8BC70-6738-4E0D-A053-B44AB65C06B8}"/>
              </a:ext>
            </a:extLst>
          </p:cNvPr>
          <p:cNvSpPr txBox="1"/>
          <p:nvPr/>
        </p:nvSpPr>
        <p:spPr>
          <a:xfrm>
            <a:off x="3640411" y="4154805"/>
            <a:ext cx="2943269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FLOW CHART HỆ THỐNG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FD41C-A36D-4A24-9646-0FEC89FC8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20398" y="1392555"/>
            <a:ext cx="4513997" cy="2571750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softEdge rad="50800"/>
          </a:effectLst>
        </p:spPr>
      </p:pic>
      <p:pic>
        <p:nvPicPr>
          <p:cNvPr id="1028" name="Picture 4" descr="Look at Boundary: A Boundary-Aware Face Alignment Algorithm">
            <a:extLst>
              <a:ext uri="{FF2B5EF4-FFF2-40B4-BE49-F238E27FC236}">
                <a16:creationId xmlns:a16="http://schemas.microsoft.com/office/drawing/2014/main" id="{4F6AA522-6FEA-4742-A6C0-1F4B0A16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3400" y="1392555"/>
            <a:ext cx="2590800" cy="2571750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1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2812C5-821B-4F66-A92C-DC9BD929EF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33320" y="1583055"/>
            <a:ext cx="5496560" cy="2571750"/>
          </a:xfrm>
          <a:prstGeom prst="rect">
            <a:avLst/>
          </a:prstGeom>
        </p:spPr>
      </p:pic>
      <p:sp>
        <p:nvSpPr>
          <p:cNvPr id="18" name="Google Shape;288;p30">
            <a:extLst>
              <a:ext uri="{FF2B5EF4-FFF2-40B4-BE49-F238E27FC236}">
                <a16:creationId xmlns:a16="http://schemas.microsoft.com/office/drawing/2014/main" id="{DBD8BC70-6738-4E0D-A053-B44AB65C06B8}"/>
              </a:ext>
            </a:extLst>
          </p:cNvPr>
          <p:cNvSpPr txBox="1"/>
          <p:nvPr/>
        </p:nvSpPr>
        <p:spPr>
          <a:xfrm>
            <a:off x="3640411" y="4154805"/>
            <a:ext cx="2943269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FLOW CHART HỆ THỐNG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FD41C-A36D-4A24-9646-0FEC89FC8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20398" y="1392555"/>
            <a:ext cx="4513997" cy="2571750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softEdge rad="50800"/>
          </a:effectLst>
        </p:spPr>
      </p:pic>
      <p:pic>
        <p:nvPicPr>
          <p:cNvPr id="1028" name="Picture 4" descr="Look at Boundary: A Boundary-Aware Face Alignment Algorithm">
            <a:extLst>
              <a:ext uri="{FF2B5EF4-FFF2-40B4-BE49-F238E27FC236}">
                <a16:creationId xmlns:a16="http://schemas.microsoft.com/office/drawing/2014/main" id="{4F6AA522-6FEA-4742-A6C0-1F4B0A16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92555"/>
            <a:ext cx="2590800" cy="2571750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9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2812C5-821B-4F66-A92C-DC9BD929EF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33320" y="1583055"/>
            <a:ext cx="5496560" cy="2571750"/>
          </a:xfrm>
          <a:prstGeom prst="rect">
            <a:avLst/>
          </a:prstGeom>
        </p:spPr>
      </p:pic>
      <p:sp>
        <p:nvSpPr>
          <p:cNvPr id="18" name="Google Shape;288;p30">
            <a:extLst>
              <a:ext uri="{FF2B5EF4-FFF2-40B4-BE49-F238E27FC236}">
                <a16:creationId xmlns:a16="http://schemas.microsoft.com/office/drawing/2014/main" id="{DBD8BC70-6738-4E0D-A053-B44AB65C06B8}"/>
              </a:ext>
            </a:extLst>
          </p:cNvPr>
          <p:cNvSpPr txBox="1"/>
          <p:nvPr/>
        </p:nvSpPr>
        <p:spPr>
          <a:xfrm>
            <a:off x="3640411" y="4154805"/>
            <a:ext cx="2943269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FLOW CHART HỆ THỐNG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FD41C-A36D-4A24-9646-0FEC89FC8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780698" y="1583055"/>
            <a:ext cx="4513997" cy="2571750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softEdge rad="50800"/>
          </a:effectLst>
        </p:spPr>
      </p:pic>
      <p:pic>
        <p:nvPicPr>
          <p:cNvPr id="1028" name="Picture 4" descr="Look at Boundary: A Boundary-Aware Face Alignment Algorithm">
            <a:extLst>
              <a:ext uri="{FF2B5EF4-FFF2-40B4-BE49-F238E27FC236}">
                <a16:creationId xmlns:a16="http://schemas.microsoft.com/office/drawing/2014/main" id="{4F6AA522-6FEA-4742-A6C0-1F4B0A16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0" y="1392555"/>
            <a:ext cx="2590800" cy="2571750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7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2812C5-821B-4F66-A92C-DC9BD929EF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33320" y="1583055"/>
            <a:ext cx="5496560" cy="2571750"/>
          </a:xfrm>
          <a:prstGeom prst="rect">
            <a:avLst/>
          </a:prstGeom>
        </p:spPr>
      </p:pic>
      <p:sp>
        <p:nvSpPr>
          <p:cNvPr id="18" name="Google Shape;288;p30">
            <a:extLst>
              <a:ext uri="{FF2B5EF4-FFF2-40B4-BE49-F238E27FC236}">
                <a16:creationId xmlns:a16="http://schemas.microsoft.com/office/drawing/2014/main" id="{DBD8BC70-6738-4E0D-A053-B44AB65C06B8}"/>
              </a:ext>
            </a:extLst>
          </p:cNvPr>
          <p:cNvSpPr txBox="1"/>
          <p:nvPr/>
        </p:nvSpPr>
        <p:spPr>
          <a:xfrm>
            <a:off x="3640411" y="4154805"/>
            <a:ext cx="2943269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FLOW CHART HỆ THỐNG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FD41C-A36D-4A24-9646-0FEC89FC8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046" y="1583055"/>
            <a:ext cx="4513997" cy="2571750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softEdge rad="50800"/>
          </a:effectLst>
        </p:spPr>
      </p:pic>
      <p:pic>
        <p:nvPicPr>
          <p:cNvPr id="1028" name="Picture 4" descr="Look at Boundary: A Boundary-Aware Face Alignment Algorithm">
            <a:extLst>
              <a:ext uri="{FF2B5EF4-FFF2-40B4-BE49-F238E27FC236}">
                <a16:creationId xmlns:a16="http://schemas.microsoft.com/office/drawing/2014/main" id="{4F6AA522-6FEA-4742-A6C0-1F4B0A16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0" y="1392555"/>
            <a:ext cx="2590800" cy="2571750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04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2812C5-821B-4F66-A92C-DC9BD929EF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33320" y="1583055"/>
            <a:ext cx="5496560" cy="2571750"/>
          </a:xfrm>
          <a:prstGeom prst="rect">
            <a:avLst/>
          </a:prstGeom>
        </p:spPr>
      </p:pic>
      <p:sp>
        <p:nvSpPr>
          <p:cNvPr id="18" name="Google Shape;288;p30">
            <a:extLst>
              <a:ext uri="{FF2B5EF4-FFF2-40B4-BE49-F238E27FC236}">
                <a16:creationId xmlns:a16="http://schemas.microsoft.com/office/drawing/2014/main" id="{DBD8BC70-6738-4E0D-A053-B44AB65C06B8}"/>
              </a:ext>
            </a:extLst>
          </p:cNvPr>
          <p:cNvSpPr txBox="1"/>
          <p:nvPr/>
        </p:nvSpPr>
        <p:spPr>
          <a:xfrm>
            <a:off x="3640411" y="4154805"/>
            <a:ext cx="2943269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FLOW CHART HỆ THỐNG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FD41C-A36D-4A24-9646-0FEC89FC8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846" y="1583055"/>
            <a:ext cx="4513997" cy="2571750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softEdge rad="50800"/>
          </a:effectLst>
        </p:spPr>
      </p:pic>
      <p:pic>
        <p:nvPicPr>
          <p:cNvPr id="1028" name="Picture 4" descr="Look at Boundary: A Boundary-Aware Face Alignment Algorithm">
            <a:extLst>
              <a:ext uri="{FF2B5EF4-FFF2-40B4-BE49-F238E27FC236}">
                <a16:creationId xmlns:a16="http://schemas.microsoft.com/office/drawing/2014/main" id="{4F6AA522-6FEA-4742-A6C0-1F4B0A16A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0" y="1392555"/>
            <a:ext cx="2590800" cy="2571750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20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Google Shape;288;p30">
            <a:extLst>
              <a:ext uri="{FF2B5EF4-FFF2-40B4-BE49-F238E27FC236}">
                <a16:creationId xmlns:a16="http://schemas.microsoft.com/office/drawing/2014/main" id="{DBD8BC70-6738-4E0D-A053-B44AB65C06B8}"/>
              </a:ext>
            </a:extLst>
          </p:cNvPr>
          <p:cNvSpPr txBox="1"/>
          <p:nvPr/>
        </p:nvSpPr>
        <p:spPr>
          <a:xfrm>
            <a:off x="3472090" y="4321970"/>
            <a:ext cx="3472043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CLASS DIAGRAM HỆ THỐNG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F77733-339F-464B-B53A-FFAD3EA2DD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11463" y="1356168"/>
            <a:ext cx="4793298" cy="30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7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Google Shape;288;p30">
            <a:extLst>
              <a:ext uri="{FF2B5EF4-FFF2-40B4-BE49-F238E27FC236}">
                <a16:creationId xmlns:a16="http://schemas.microsoft.com/office/drawing/2014/main" id="{DBD8BC70-6738-4E0D-A053-B44AB65C06B8}"/>
              </a:ext>
            </a:extLst>
          </p:cNvPr>
          <p:cNvSpPr txBox="1"/>
          <p:nvPr/>
        </p:nvSpPr>
        <p:spPr>
          <a:xfrm>
            <a:off x="3907557" y="1981426"/>
            <a:ext cx="1831430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Wingdings" panose="05000000000000000000" pitchFamily="2" charset="2"/>
              </a:rPr>
              <a:t>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Save video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6761F-9989-4A18-898E-F6BFC519B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769" y="1338888"/>
            <a:ext cx="1196736" cy="1163798"/>
          </a:xfrm>
          <a:prstGeom prst="rect">
            <a:avLst/>
          </a:prstGeom>
        </p:spPr>
      </p:pic>
      <p:pic>
        <p:nvPicPr>
          <p:cNvPr id="3074" name="Picture 2" descr="Film Strip 35Mm - Free vector graphic on Pixabay">
            <a:extLst>
              <a:ext uri="{FF2B5EF4-FFF2-40B4-BE49-F238E27FC236}">
                <a16:creationId xmlns:a16="http://schemas.microsoft.com/office/drawing/2014/main" id="{E5B1569C-272B-4280-91C9-43BC4CEE3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04405" y="2318460"/>
            <a:ext cx="2994660" cy="14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xturelicious | Free photo frames, Polaroid frame, Polaroid frame png">
            <a:extLst>
              <a:ext uri="{FF2B5EF4-FFF2-40B4-BE49-F238E27FC236}">
                <a16:creationId xmlns:a16="http://schemas.microsoft.com/office/drawing/2014/main" id="{106AE342-BB5F-44E2-BA56-632170048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15901" y="2862834"/>
            <a:ext cx="810928" cy="90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88;p30">
            <a:extLst>
              <a:ext uri="{FF2B5EF4-FFF2-40B4-BE49-F238E27FC236}">
                <a16:creationId xmlns:a16="http://schemas.microsoft.com/office/drawing/2014/main" id="{B960F278-E743-4882-8EE5-2A6278A1EC91}"/>
              </a:ext>
            </a:extLst>
          </p:cNvPr>
          <p:cNvSpPr txBox="1"/>
          <p:nvPr/>
        </p:nvSpPr>
        <p:spPr>
          <a:xfrm>
            <a:off x="4588989" y="3021298"/>
            <a:ext cx="1831430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Wingdings" panose="05000000000000000000" pitchFamily="2" charset="2"/>
              </a:rPr>
              <a:t>Trích frame 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" name="Picture 10" descr="Hướng dẫn build thư viện OpenCV trên Windows – Phở Code">
            <a:extLst>
              <a:ext uri="{FF2B5EF4-FFF2-40B4-BE49-F238E27FC236}">
                <a16:creationId xmlns:a16="http://schemas.microsoft.com/office/drawing/2014/main" id="{3EF91A3B-C157-4649-AEEC-6AF5EA28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83" y="4127948"/>
            <a:ext cx="1571377" cy="5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ndon Met Police Trial Opt Out Facial Recognition | Tech.co 2018">
            <a:extLst>
              <a:ext uri="{FF2B5EF4-FFF2-40B4-BE49-F238E27FC236}">
                <a16:creationId xmlns:a16="http://schemas.microsoft.com/office/drawing/2014/main" id="{D365FCDE-814F-4CD9-A6E2-B2AEDC1C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44" y="2797058"/>
            <a:ext cx="2163827" cy="122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6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3779520" y="1393200"/>
            <a:ext cx="4970880" cy="2357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  <a:scene3d>
            <a:camera prst="orthographicFront"/>
            <a:lightRig rig="threePt" dir="t"/>
          </a:scene3d>
          <a:sp3d>
            <a:contourClr>
              <a:schemeClr val="accent2">
                <a:lumMod val="10000"/>
              </a:schemeClr>
            </a:contourClr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>
                  <a:glow rad="38100">
                    <a:schemeClr val="tx2">
                      <a:lumMod val="9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rlow"/>
                <a:ea typeface="Barlow"/>
                <a:cs typeface="Barlow"/>
                <a:sym typeface="Barlow"/>
              </a:rPr>
              <a:t>NH</a:t>
            </a: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>
                  <a:glow rad="38100">
                    <a:schemeClr val="tx2">
                      <a:lumMod val="9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rlow"/>
                <a:ea typeface="Barlow"/>
                <a:cs typeface="Barlow"/>
                <a:sym typeface="Barlow"/>
              </a:rPr>
              <a:t>ÓM THỰC HIỆN: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>
                  <a:glow rad="38100">
                    <a:schemeClr val="tx2">
                      <a:lumMod val="9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rlow"/>
                <a:ea typeface="Barlow"/>
                <a:cs typeface="Barlow"/>
                <a:sym typeface="Barlow"/>
              </a:rPr>
              <a:t>HỒ QUỐC ĐẠT		MSSV: 17110117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>
                  <a:glow rad="38100">
                    <a:schemeClr val="tx2">
                      <a:lumMod val="9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arlow"/>
                <a:ea typeface="Barlow"/>
                <a:cs typeface="Barlow"/>
                <a:sym typeface="Barlow"/>
              </a:rPr>
              <a:t>VÕ THÀNH VĂN	MSSV:17110252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chemeClr val="accent2">
                  <a:lumMod val="25000"/>
                </a:schemeClr>
              </a:solidFill>
              <a:effectLst>
                <a:glow rad="38100">
                  <a:schemeClr val="tx2">
                    <a:lumMod val="9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4167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Google Shape;288;p30">
            <a:extLst>
              <a:ext uri="{FF2B5EF4-FFF2-40B4-BE49-F238E27FC236}">
                <a16:creationId xmlns:a16="http://schemas.microsoft.com/office/drawing/2014/main" id="{DBD8BC70-6738-4E0D-A053-B44AB65C06B8}"/>
              </a:ext>
            </a:extLst>
          </p:cNvPr>
          <p:cNvSpPr txBox="1"/>
          <p:nvPr/>
        </p:nvSpPr>
        <p:spPr>
          <a:xfrm>
            <a:off x="1540356" y="4094104"/>
            <a:ext cx="2912871" cy="52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Extract face from frame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" name="Google Shape;288;p30">
            <a:extLst>
              <a:ext uri="{FF2B5EF4-FFF2-40B4-BE49-F238E27FC236}">
                <a16:creationId xmlns:a16="http://schemas.microsoft.com/office/drawing/2014/main" id="{B960F278-E743-4882-8EE5-2A6278A1EC91}"/>
              </a:ext>
            </a:extLst>
          </p:cNvPr>
          <p:cNvSpPr txBox="1"/>
          <p:nvPr/>
        </p:nvSpPr>
        <p:spPr>
          <a:xfrm>
            <a:off x="5890652" y="4071581"/>
            <a:ext cx="2788017" cy="56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Wingdings" panose="05000000000000000000" pitchFamily="2" charset="2"/>
              </a:rPr>
              <a:t>embedding vector face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" name="Picture 6" descr="Transparent Couple Clipart - Presenter Cartoon, HD Png Download ,  Transparent Png Image - PNGitem">
            <a:extLst>
              <a:ext uri="{FF2B5EF4-FFF2-40B4-BE49-F238E27FC236}">
                <a16:creationId xmlns:a16="http://schemas.microsoft.com/office/drawing/2014/main" id="{6EA8CD4B-717D-4B34-81AB-88D4111FF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" t="14169" r="53117" b="40865"/>
          <a:stretch/>
        </p:blipFill>
        <p:spPr bwMode="auto">
          <a:xfrm>
            <a:off x="4123323" y="2788920"/>
            <a:ext cx="731520" cy="75267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contourW="127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6DA21E6-340B-4611-ACA6-5DD2EB9F0F59}"/>
              </a:ext>
            </a:extLst>
          </p:cNvPr>
          <p:cNvGrpSpPr/>
          <p:nvPr/>
        </p:nvGrpSpPr>
        <p:grpSpPr>
          <a:xfrm>
            <a:off x="1549354" y="1393506"/>
            <a:ext cx="1932394" cy="2356488"/>
            <a:chOff x="1549354" y="1393506"/>
            <a:chExt cx="1932394" cy="2356488"/>
          </a:xfrm>
        </p:grpSpPr>
        <p:pic>
          <p:nvPicPr>
            <p:cNvPr id="3076" name="Picture 4" descr="Texturelicious | Free photo frames, Polaroid frame, Polaroid frame png">
              <a:extLst>
                <a:ext uri="{FF2B5EF4-FFF2-40B4-BE49-F238E27FC236}">
                  <a16:creationId xmlns:a16="http://schemas.microsoft.com/office/drawing/2014/main" id="{106AE342-BB5F-44E2-BA56-632170048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37307" y="1605553"/>
              <a:ext cx="2356488" cy="1932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Transparent Couple Clipart - Presenter Cartoon, HD Png Download ,  Transparent Png Image - PNGitem">
              <a:extLst>
                <a:ext uri="{FF2B5EF4-FFF2-40B4-BE49-F238E27FC236}">
                  <a16:creationId xmlns:a16="http://schemas.microsoft.com/office/drawing/2014/main" id="{8E685620-1B2C-40DC-B9C4-2A81AB0C5B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380" b="11380"/>
            <a:stretch/>
          </p:blipFill>
          <p:spPr bwMode="auto">
            <a:xfrm>
              <a:off x="1632579" y="1668196"/>
              <a:ext cx="1748653" cy="1626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DA99FB8-967D-417C-B2C0-15F2599C40B8}"/>
                </a:ext>
              </a:extLst>
            </p:cNvPr>
            <p:cNvCxnSpPr>
              <a:cxnSpLocks/>
            </p:cNvCxnSpPr>
            <p:nvPr/>
          </p:nvCxnSpPr>
          <p:spPr>
            <a:xfrm>
              <a:off x="1729740" y="214122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371CE5-F595-468F-B92A-D411EF084CBA}"/>
                </a:ext>
              </a:extLst>
            </p:cNvPr>
            <p:cNvCxnSpPr>
              <a:cxnSpLocks/>
            </p:cNvCxnSpPr>
            <p:nvPr/>
          </p:nvCxnSpPr>
          <p:spPr>
            <a:xfrm>
              <a:off x="1742440" y="212852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6CE8C4-3985-4DB1-9A74-4C7C6D74F4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0780" y="212852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61B44B-D1D7-4EAC-A1CE-A8C477B1C6F6}"/>
                </a:ext>
              </a:extLst>
            </p:cNvPr>
            <p:cNvCxnSpPr>
              <a:cxnSpLocks/>
            </p:cNvCxnSpPr>
            <p:nvPr/>
          </p:nvCxnSpPr>
          <p:spPr>
            <a:xfrm>
              <a:off x="1732280" y="277622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80D9F3B-7D18-42F6-9063-9180CB3BBB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40" y="226060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F30FEC-4559-4431-B221-8DC61A69517C}"/>
                </a:ext>
              </a:extLst>
            </p:cNvPr>
            <p:cNvCxnSpPr>
              <a:cxnSpLocks/>
            </p:cNvCxnSpPr>
            <p:nvPr/>
          </p:nvCxnSpPr>
          <p:spPr>
            <a:xfrm>
              <a:off x="2606040" y="224790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BE1694-2489-4FE5-87FC-5EDE55638508}"/>
                </a:ext>
              </a:extLst>
            </p:cNvPr>
            <p:cNvCxnSpPr>
              <a:cxnSpLocks/>
            </p:cNvCxnSpPr>
            <p:nvPr/>
          </p:nvCxnSpPr>
          <p:spPr>
            <a:xfrm>
              <a:off x="3294380" y="224790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0EA2A8-EB3E-40EA-8D1B-1209DAD119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80" y="289560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7" name="Picture 6" descr="Transparent Couple Clipart - Presenter Cartoon, HD Png Download ,  Transparent Png Image - PNGitem">
            <a:extLst>
              <a:ext uri="{FF2B5EF4-FFF2-40B4-BE49-F238E27FC236}">
                <a16:creationId xmlns:a16="http://schemas.microsoft.com/office/drawing/2014/main" id="{9FEB8E13-148A-4964-994E-CF51FE05D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7" t="12139" r="5220" b="37273"/>
          <a:stretch/>
        </p:blipFill>
        <p:spPr bwMode="auto">
          <a:xfrm>
            <a:off x="4118404" y="1883873"/>
            <a:ext cx="731519" cy="75345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contourW="127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ace Recognition with FaceNet and MTCNN – Ars Futura">
            <a:extLst>
              <a:ext uri="{FF2B5EF4-FFF2-40B4-BE49-F238E27FC236}">
                <a16:creationId xmlns:a16="http://schemas.microsoft.com/office/drawing/2014/main" id="{F0A07FF0-1A99-4E22-AA03-FF4045634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2" r="2117"/>
          <a:stretch/>
        </p:blipFill>
        <p:spPr bwMode="auto">
          <a:xfrm>
            <a:off x="5071113" y="1522192"/>
            <a:ext cx="3607556" cy="250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96B4B6DF-B1D5-4F9B-A490-8F87EBCAF020}"/>
              </a:ext>
            </a:extLst>
          </p:cNvPr>
          <p:cNvSpPr/>
          <p:nvPr/>
        </p:nvSpPr>
        <p:spPr>
          <a:xfrm>
            <a:off x="3659544" y="2571204"/>
            <a:ext cx="272379" cy="324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37E357-00D2-452A-8661-87C096B91768}"/>
              </a:ext>
            </a:extLst>
          </p:cNvPr>
          <p:cNvGrpSpPr/>
          <p:nvPr/>
        </p:nvGrpSpPr>
        <p:grpSpPr>
          <a:xfrm>
            <a:off x="4430510" y="1343594"/>
            <a:ext cx="1704080" cy="407911"/>
            <a:chOff x="4430510" y="1343594"/>
            <a:chExt cx="1704080" cy="407911"/>
          </a:xfrm>
        </p:grpSpPr>
        <p:sp>
          <p:nvSpPr>
            <p:cNvPr id="58" name="Google Shape;288;p30">
              <a:extLst>
                <a:ext uri="{FF2B5EF4-FFF2-40B4-BE49-F238E27FC236}">
                  <a16:creationId xmlns:a16="http://schemas.microsoft.com/office/drawing/2014/main" id="{04869A8D-D901-42F2-AE83-F3D39CB1B5AD}"/>
                </a:ext>
              </a:extLst>
            </p:cNvPr>
            <p:cNvSpPr txBox="1"/>
            <p:nvPr/>
          </p:nvSpPr>
          <p:spPr>
            <a:xfrm>
              <a:off x="4705248" y="1343594"/>
              <a:ext cx="1429342" cy="407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en-US" sz="16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Tracking ID 1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C1F626D3-A8ED-4191-80F7-154B48126A23}"/>
                </a:ext>
              </a:extLst>
            </p:cNvPr>
            <p:cNvSpPr/>
            <p:nvPr/>
          </p:nvSpPr>
          <p:spPr>
            <a:xfrm rot="19731810">
              <a:off x="4430510" y="1645184"/>
              <a:ext cx="272379" cy="89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039C7C-81D6-4E57-ACCC-877ED9951C2D}"/>
              </a:ext>
            </a:extLst>
          </p:cNvPr>
          <p:cNvGrpSpPr/>
          <p:nvPr/>
        </p:nvGrpSpPr>
        <p:grpSpPr>
          <a:xfrm>
            <a:off x="4428279" y="3609251"/>
            <a:ext cx="1706311" cy="447174"/>
            <a:chOff x="4428279" y="3609251"/>
            <a:chExt cx="1706311" cy="447174"/>
          </a:xfrm>
        </p:grpSpPr>
        <p:sp>
          <p:nvSpPr>
            <p:cNvPr id="59" name="Google Shape;288;p30">
              <a:extLst>
                <a:ext uri="{FF2B5EF4-FFF2-40B4-BE49-F238E27FC236}">
                  <a16:creationId xmlns:a16="http://schemas.microsoft.com/office/drawing/2014/main" id="{B20D5518-B775-4D68-96CE-842F4C94379D}"/>
                </a:ext>
              </a:extLst>
            </p:cNvPr>
            <p:cNvSpPr txBox="1"/>
            <p:nvPr/>
          </p:nvSpPr>
          <p:spPr>
            <a:xfrm>
              <a:off x="4705248" y="3609251"/>
              <a:ext cx="1429342" cy="447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tabLst/>
                <a:defRPr/>
              </a:pPr>
              <a:r>
                <a:rPr lang="en-US" sz="16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Tracking ID 2</a:t>
              </a: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9DAA4358-CFBE-4CF7-8315-7EB8015CB7A3}"/>
                </a:ext>
              </a:extLst>
            </p:cNvPr>
            <p:cNvSpPr/>
            <p:nvPr/>
          </p:nvSpPr>
          <p:spPr>
            <a:xfrm rot="1738457">
              <a:off x="4428279" y="3657107"/>
              <a:ext cx="272379" cy="89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237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Classification Algorithm in Machine Learning - Javatpoint">
            <a:extLst>
              <a:ext uri="{FF2B5EF4-FFF2-40B4-BE49-F238E27FC236}">
                <a16:creationId xmlns:a16="http://schemas.microsoft.com/office/drawing/2014/main" id="{C40D48E3-1C64-44AE-AE78-318F51EB7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818" y="2076909"/>
            <a:ext cx="3301321" cy="292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BBEA2A6-9155-4595-AF96-BFF9588F45FC}"/>
              </a:ext>
            </a:extLst>
          </p:cNvPr>
          <p:cNvSpPr/>
          <p:nvPr/>
        </p:nvSpPr>
        <p:spPr>
          <a:xfrm>
            <a:off x="5819993" y="3097072"/>
            <a:ext cx="670560" cy="4419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EF443F-68CA-468D-9DB2-D41AF76618A3}"/>
              </a:ext>
            </a:extLst>
          </p:cNvPr>
          <p:cNvSpPr/>
          <p:nvPr/>
        </p:nvSpPr>
        <p:spPr>
          <a:xfrm>
            <a:off x="4562198" y="2302992"/>
            <a:ext cx="670560" cy="44196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" name="Google Shape;288;p30">
            <a:extLst>
              <a:ext uri="{FF2B5EF4-FFF2-40B4-BE49-F238E27FC236}">
                <a16:creationId xmlns:a16="http://schemas.microsoft.com/office/drawing/2014/main" id="{DBD8BC70-6738-4E0D-A053-B44AB65C06B8}"/>
              </a:ext>
            </a:extLst>
          </p:cNvPr>
          <p:cNvSpPr txBox="1"/>
          <p:nvPr/>
        </p:nvSpPr>
        <p:spPr>
          <a:xfrm>
            <a:off x="2320257" y="1659803"/>
            <a:ext cx="494898" cy="1274801"/>
          </a:xfrm>
          <a:prstGeom prst="rect">
            <a:avLst/>
          </a:prstGeom>
          <a:noFill/>
          <a:ln>
            <a:noFill/>
          </a:ln>
        </p:spPr>
        <p:txBody>
          <a:bodyPr spcFirstLastPara="1" vert="vert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Wingdings" panose="05000000000000000000" pitchFamily="2" charset="2"/>
              </a:rPr>
              <a:t> lấy</a:t>
            </a:r>
            <a:r>
              <a:rPr kumimoji="0" lang="en-US" sz="1800" b="0" i="0" u="none" strike="noStrike" kern="0" cap="none" spc="0" normalizeH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Wingdings" panose="05000000000000000000" pitchFamily="2" charset="2"/>
              </a:rPr>
              <a:t> nhãn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DA21E6-340B-4611-ACA6-5DD2EB9F0F59}"/>
              </a:ext>
            </a:extLst>
          </p:cNvPr>
          <p:cNvGrpSpPr/>
          <p:nvPr/>
        </p:nvGrpSpPr>
        <p:grpSpPr>
          <a:xfrm>
            <a:off x="7170494" y="2116810"/>
            <a:ext cx="1666295" cy="1916771"/>
            <a:chOff x="1549354" y="1393506"/>
            <a:chExt cx="1932394" cy="2356488"/>
          </a:xfrm>
        </p:grpSpPr>
        <p:pic>
          <p:nvPicPr>
            <p:cNvPr id="3076" name="Picture 4" descr="Texturelicious | Free photo frames, Polaroid frame, Polaroid frame png">
              <a:extLst>
                <a:ext uri="{FF2B5EF4-FFF2-40B4-BE49-F238E27FC236}">
                  <a16:creationId xmlns:a16="http://schemas.microsoft.com/office/drawing/2014/main" id="{106AE342-BB5F-44E2-BA56-632170048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37307" y="1605553"/>
              <a:ext cx="2356488" cy="1932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Transparent Couple Clipart - Presenter Cartoon, HD Png Download ,  Transparent Png Image - PNGitem">
              <a:extLst>
                <a:ext uri="{FF2B5EF4-FFF2-40B4-BE49-F238E27FC236}">
                  <a16:creationId xmlns:a16="http://schemas.microsoft.com/office/drawing/2014/main" id="{8E685620-1B2C-40DC-B9C4-2A81AB0C5B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380" b="11380"/>
            <a:stretch/>
          </p:blipFill>
          <p:spPr bwMode="auto">
            <a:xfrm>
              <a:off x="1632579" y="1668196"/>
              <a:ext cx="1748653" cy="1626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DA99FB8-967D-417C-B2C0-15F2599C40B8}"/>
                </a:ext>
              </a:extLst>
            </p:cNvPr>
            <p:cNvCxnSpPr>
              <a:cxnSpLocks/>
            </p:cNvCxnSpPr>
            <p:nvPr/>
          </p:nvCxnSpPr>
          <p:spPr>
            <a:xfrm>
              <a:off x="1729740" y="214122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371CE5-F595-468F-B92A-D411EF084CBA}"/>
                </a:ext>
              </a:extLst>
            </p:cNvPr>
            <p:cNvCxnSpPr>
              <a:cxnSpLocks/>
            </p:cNvCxnSpPr>
            <p:nvPr/>
          </p:nvCxnSpPr>
          <p:spPr>
            <a:xfrm>
              <a:off x="1742440" y="212852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6CE8C4-3985-4DB1-9A74-4C7C6D74F4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0780" y="212852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61B44B-D1D7-4EAC-A1CE-A8C477B1C6F6}"/>
                </a:ext>
              </a:extLst>
            </p:cNvPr>
            <p:cNvCxnSpPr>
              <a:cxnSpLocks/>
            </p:cNvCxnSpPr>
            <p:nvPr/>
          </p:nvCxnSpPr>
          <p:spPr>
            <a:xfrm>
              <a:off x="1732280" y="277622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80D9F3B-7D18-42F6-9063-9180CB3BBB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40" y="226060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F30FEC-4559-4431-B221-8DC61A69517C}"/>
                </a:ext>
              </a:extLst>
            </p:cNvPr>
            <p:cNvCxnSpPr>
              <a:cxnSpLocks/>
            </p:cNvCxnSpPr>
            <p:nvPr/>
          </p:nvCxnSpPr>
          <p:spPr>
            <a:xfrm>
              <a:off x="2606040" y="224790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BE1694-2489-4FE5-87FC-5EDE55638508}"/>
                </a:ext>
              </a:extLst>
            </p:cNvPr>
            <p:cNvCxnSpPr>
              <a:cxnSpLocks/>
            </p:cNvCxnSpPr>
            <p:nvPr/>
          </p:nvCxnSpPr>
          <p:spPr>
            <a:xfrm>
              <a:off x="3294380" y="224790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0EA2A8-EB3E-40EA-8D1B-1209DAD119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80" y="289560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80" name="Picture 8" descr="Face Recognition with FaceNet and MTCNN – Ars Futura">
            <a:extLst>
              <a:ext uri="{FF2B5EF4-FFF2-40B4-BE49-F238E27FC236}">
                <a16:creationId xmlns:a16="http://schemas.microsoft.com/office/drawing/2014/main" id="{F0A07FF0-1A99-4E22-AA03-FF4045634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1" t="15868" r="1954" b="14861"/>
          <a:stretch/>
        </p:blipFill>
        <p:spPr bwMode="auto">
          <a:xfrm>
            <a:off x="1540356" y="1390991"/>
            <a:ext cx="64008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96B4B6DF-B1D5-4F9B-A490-8F87EBCAF020}"/>
              </a:ext>
            </a:extLst>
          </p:cNvPr>
          <p:cNvSpPr/>
          <p:nvPr/>
        </p:nvSpPr>
        <p:spPr>
          <a:xfrm rot="4304250">
            <a:off x="1818113" y="3196677"/>
            <a:ext cx="272379" cy="324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Caribbean blue data recovery icon - Free caribbean blue database icons">
            <a:extLst>
              <a:ext uri="{FF2B5EF4-FFF2-40B4-BE49-F238E27FC236}">
                <a16:creationId xmlns:a16="http://schemas.microsoft.com/office/drawing/2014/main" id="{B677957C-3610-4169-AFC0-E84B19753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596" y="3663365"/>
            <a:ext cx="1101458" cy="11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18020AD5-5F23-4C66-A568-C0A840930127}"/>
              </a:ext>
            </a:extLst>
          </p:cNvPr>
          <p:cNvSpPr/>
          <p:nvPr/>
        </p:nvSpPr>
        <p:spPr>
          <a:xfrm>
            <a:off x="2974439" y="4031829"/>
            <a:ext cx="272379" cy="324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6" descr="Transparent Couple Clipart - Presenter Cartoon, HD Png Download ,  Transparent Png Image - PNGitem">
            <a:extLst>
              <a:ext uri="{FF2B5EF4-FFF2-40B4-BE49-F238E27FC236}">
                <a16:creationId xmlns:a16="http://schemas.microsoft.com/office/drawing/2014/main" id="{ADA80E18-6610-44E9-9A69-3F20BA030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" t="14169" r="53117" b="40865"/>
          <a:stretch/>
        </p:blipFill>
        <p:spPr bwMode="auto">
          <a:xfrm>
            <a:off x="5823051" y="3112742"/>
            <a:ext cx="399077" cy="4106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contourW="127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Transparent Couple Clipart - Presenter Cartoon, HD Png Download ,  Transparent Png Image - PNGitem">
            <a:extLst>
              <a:ext uri="{FF2B5EF4-FFF2-40B4-BE49-F238E27FC236}">
                <a16:creationId xmlns:a16="http://schemas.microsoft.com/office/drawing/2014/main" id="{F935E193-2CC5-415F-8435-FC898A6C0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7" t="12139" r="5220" b="37273"/>
          <a:stretch/>
        </p:blipFill>
        <p:spPr bwMode="auto">
          <a:xfrm>
            <a:off x="4581800" y="2328855"/>
            <a:ext cx="392636" cy="40440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contourW="12700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980681A8-4BF8-4E7E-848C-697480565A8E}"/>
              </a:ext>
            </a:extLst>
          </p:cNvPr>
          <p:cNvSpPr/>
          <p:nvPr/>
        </p:nvSpPr>
        <p:spPr>
          <a:xfrm rot="6952802">
            <a:off x="2282897" y="3205818"/>
            <a:ext cx="272379" cy="324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oogle Shape;288;p30">
            <a:extLst>
              <a:ext uri="{FF2B5EF4-FFF2-40B4-BE49-F238E27FC236}">
                <a16:creationId xmlns:a16="http://schemas.microsoft.com/office/drawing/2014/main" id="{60F4421E-A1ED-4117-BF4F-07D4C2B77033}"/>
              </a:ext>
            </a:extLst>
          </p:cNvPr>
          <p:cNvSpPr txBox="1"/>
          <p:nvPr/>
        </p:nvSpPr>
        <p:spPr>
          <a:xfrm>
            <a:off x="4954881" y="2259671"/>
            <a:ext cx="261262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Wingdings" panose="05000000000000000000" pitchFamily="2" charset="2"/>
              </a:rPr>
              <a:t>1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" name="Google Shape;288;p30">
            <a:extLst>
              <a:ext uri="{FF2B5EF4-FFF2-40B4-BE49-F238E27FC236}">
                <a16:creationId xmlns:a16="http://schemas.microsoft.com/office/drawing/2014/main" id="{1F924D40-D922-41B5-8DDB-F714A0B8B422}"/>
              </a:ext>
            </a:extLst>
          </p:cNvPr>
          <p:cNvSpPr txBox="1"/>
          <p:nvPr/>
        </p:nvSpPr>
        <p:spPr>
          <a:xfrm>
            <a:off x="6205669" y="3039833"/>
            <a:ext cx="261262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Wingdings" panose="05000000000000000000" pitchFamily="2" charset="2"/>
              </a:rPr>
              <a:t>2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8D58E7F-EED5-45DF-9EA8-12C440124A92}"/>
              </a:ext>
            </a:extLst>
          </p:cNvPr>
          <p:cNvSpPr/>
          <p:nvPr/>
        </p:nvSpPr>
        <p:spPr>
          <a:xfrm>
            <a:off x="2976320" y="1566871"/>
            <a:ext cx="3392452" cy="201813"/>
          </a:xfrm>
          <a:prstGeom prst="rightArrow">
            <a:avLst>
              <a:gd name="adj1" fmla="val 50000"/>
              <a:gd name="adj2" fmla="val 120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4" name="Picture 14" descr="Download Free png Searching Svg Png Icon Free Download (#456268) -  OnlineWebFonts.COM - DLPNG.com">
            <a:extLst>
              <a:ext uri="{FF2B5EF4-FFF2-40B4-BE49-F238E27FC236}">
                <a16:creationId xmlns:a16="http://schemas.microsoft.com/office/drawing/2014/main" id="{739C8715-BFF4-47B2-BBB0-E780921F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29937" y="1550628"/>
            <a:ext cx="427894" cy="43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CCE96D16-8A37-4D84-8960-57E9B9BEE379}"/>
              </a:ext>
            </a:extLst>
          </p:cNvPr>
          <p:cNvSpPr/>
          <p:nvPr/>
        </p:nvSpPr>
        <p:spPr>
          <a:xfrm>
            <a:off x="6395941" y="2081124"/>
            <a:ext cx="508183" cy="2161665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14C92785-E9F0-4865-9EB7-9E4C9E3B1B25}"/>
              </a:ext>
            </a:extLst>
          </p:cNvPr>
          <p:cNvSpPr/>
          <p:nvPr/>
        </p:nvSpPr>
        <p:spPr>
          <a:xfrm flipV="1">
            <a:off x="7164656" y="1602773"/>
            <a:ext cx="917014" cy="27310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288;p30">
            <a:extLst>
              <a:ext uri="{FF2B5EF4-FFF2-40B4-BE49-F238E27FC236}">
                <a16:creationId xmlns:a16="http://schemas.microsoft.com/office/drawing/2014/main" id="{2303D38A-113E-4FD5-9993-71E45F30F5EF}"/>
              </a:ext>
            </a:extLst>
          </p:cNvPr>
          <p:cNvSpPr txBox="1"/>
          <p:nvPr/>
        </p:nvSpPr>
        <p:spPr>
          <a:xfrm>
            <a:off x="8532857" y="2389518"/>
            <a:ext cx="261262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Wingdings" panose="05000000000000000000" pitchFamily="2" charset="2"/>
              </a:rPr>
              <a:t>1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" name="Google Shape;288;p30">
            <a:extLst>
              <a:ext uri="{FF2B5EF4-FFF2-40B4-BE49-F238E27FC236}">
                <a16:creationId xmlns:a16="http://schemas.microsoft.com/office/drawing/2014/main" id="{D3095AB4-C2FF-4AF3-A15E-54FE35DB3D0A}"/>
              </a:ext>
            </a:extLst>
          </p:cNvPr>
          <p:cNvSpPr txBox="1"/>
          <p:nvPr/>
        </p:nvSpPr>
        <p:spPr>
          <a:xfrm>
            <a:off x="7796005" y="2319002"/>
            <a:ext cx="261262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Wingdings" panose="05000000000000000000" pitchFamily="2" charset="2"/>
              </a:rPr>
              <a:t>2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45396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56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DA21E6-340B-4611-ACA6-5DD2EB9F0F59}"/>
              </a:ext>
            </a:extLst>
          </p:cNvPr>
          <p:cNvGrpSpPr/>
          <p:nvPr/>
        </p:nvGrpSpPr>
        <p:grpSpPr>
          <a:xfrm>
            <a:off x="6846744" y="2389421"/>
            <a:ext cx="1666295" cy="1916771"/>
            <a:chOff x="1549354" y="1393506"/>
            <a:chExt cx="1932394" cy="2356488"/>
          </a:xfrm>
        </p:grpSpPr>
        <p:pic>
          <p:nvPicPr>
            <p:cNvPr id="3076" name="Picture 4" descr="Texturelicious | Free photo frames, Polaroid frame, Polaroid frame png">
              <a:extLst>
                <a:ext uri="{FF2B5EF4-FFF2-40B4-BE49-F238E27FC236}">
                  <a16:creationId xmlns:a16="http://schemas.microsoft.com/office/drawing/2014/main" id="{106AE342-BB5F-44E2-BA56-632170048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337307" y="1605553"/>
              <a:ext cx="2356488" cy="1932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Transparent Couple Clipart - Presenter Cartoon, HD Png Download ,  Transparent Png Image - PNGitem">
              <a:extLst>
                <a:ext uri="{FF2B5EF4-FFF2-40B4-BE49-F238E27FC236}">
                  <a16:creationId xmlns:a16="http://schemas.microsoft.com/office/drawing/2014/main" id="{8E685620-1B2C-40DC-B9C4-2A81AB0C5B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380" b="11380"/>
            <a:stretch/>
          </p:blipFill>
          <p:spPr bwMode="auto">
            <a:xfrm>
              <a:off x="1632579" y="1668196"/>
              <a:ext cx="1748653" cy="1626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DA99FB8-967D-417C-B2C0-15F2599C40B8}"/>
                </a:ext>
              </a:extLst>
            </p:cNvPr>
            <p:cNvCxnSpPr>
              <a:cxnSpLocks/>
            </p:cNvCxnSpPr>
            <p:nvPr/>
          </p:nvCxnSpPr>
          <p:spPr>
            <a:xfrm>
              <a:off x="1729740" y="214122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371CE5-F595-468F-B92A-D411EF084CBA}"/>
                </a:ext>
              </a:extLst>
            </p:cNvPr>
            <p:cNvCxnSpPr>
              <a:cxnSpLocks/>
            </p:cNvCxnSpPr>
            <p:nvPr/>
          </p:nvCxnSpPr>
          <p:spPr>
            <a:xfrm>
              <a:off x="1742440" y="212852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6CE8C4-3985-4DB1-9A74-4C7C6D74F447}"/>
                </a:ext>
              </a:extLst>
            </p:cNvPr>
            <p:cNvCxnSpPr>
              <a:cxnSpLocks/>
            </p:cNvCxnSpPr>
            <p:nvPr/>
          </p:nvCxnSpPr>
          <p:spPr>
            <a:xfrm>
              <a:off x="2430780" y="212852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61B44B-D1D7-4EAC-A1CE-A8C477B1C6F6}"/>
                </a:ext>
              </a:extLst>
            </p:cNvPr>
            <p:cNvCxnSpPr>
              <a:cxnSpLocks/>
            </p:cNvCxnSpPr>
            <p:nvPr/>
          </p:nvCxnSpPr>
          <p:spPr>
            <a:xfrm>
              <a:off x="1732280" y="277622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80D9F3B-7D18-42F6-9063-9180CB3BBB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3340" y="226060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F30FEC-4559-4431-B221-8DC61A69517C}"/>
                </a:ext>
              </a:extLst>
            </p:cNvPr>
            <p:cNvCxnSpPr>
              <a:cxnSpLocks/>
            </p:cNvCxnSpPr>
            <p:nvPr/>
          </p:nvCxnSpPr>
          <p:spPr>
            <a:xfrm>
              <a:off x="2606040" y="224790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BE1694-2489-4FE5-87FC-5EDE55638508}"/>
                </a:ext>
              </a:extLst>
            </p:cNvPr>
            <p:cNvCxnSpPr>
              <a:cxnSpLocks/>
            </p:cNvCxnSpPr>
            <p:nvPr/>
          </p:nvCxnSpPr>
          <p:spPr>
            <a:xfrm>
              <a:off x="3294380" y="2247900"/>
              <a:ext cx="0" cy="660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0EA2A8-EB3E-40EA-8D1B-1209DAD119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80" y="2895600"/>
              <a:ext cx="711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Google Shape;288;p30">
            <a:extLst>
              <a:ext uri="{FF2B5EF4-FFF2-40B4-BE49-F238E27FC236}">
                <a16:creationId xmlns:a16="http://schemas.microsoft.com/office/drawing/2014/main" id="{2303D38A-113E-4FD5-9993-71E45F30F5EF}"/>
              </a:ext>
            </a:extLst>
          </p:cNvPr>
          <p:cNvSpPr txBox="1"/>
          <p:nvPr/>
        </p:nvSpPr>
        <p:spPr>
          <a:xfrm>
            <a:off x="8209107" y="2662129"/>
            <a:ext cx="261262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Wingdings" panose="05000000000000000000" pitchFamily="2" charset="2"/>
              </a:rPr>
              <a:t>1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" name="Google Shape;288;p30">
            <a:extLst>
              <a:ext uri="{FF2B5EF4-FFF2-40B4-BE49-F238E27FC236}">
                <a16:creationId xmlns:a16="http://schemas.microsoft.com/office/drawing/2014/main" id="{D3095AB4-C2FF-4AF3-A15E-54FE35DB3D0A}"/>
              </a:ext>
            </a:extLst>
          </p:cNvPr>
          <p:cNvSpPr txBox="1"/>
          <p:nvPr/>
        </p:nvSpPr>
        <p:spPr>
          <a:xfrm>
            <a:off x="7472255" y="2591613"/>
            <a:ext cx="261262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>
                <a:solidFill>
                  <a:srgbClr val="434343"/>
                </a:solidFill>
                <a:latin typeface="Barlow"/>
                <a:ea typeface="Barlow"/>
                <a:cs typeface="Barlow"/>
                <a:sym typeface="Wingdings" panose="05000000000000000000" pitchFamily="2" charset="2"/>
              </a:rPr>
              <a:t>2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3" name="Google Shape;288;p30">
            <a:extLst>
              <a:ext uri="{FF2B5EF4-FFF2-40B4-BE49-F238E27FC236}">
                <a16:creationId xmlns:a16="http://schemas.microsoft.com/office/drawing/2014/main" id="{FA659B67-89FB-4E13-AF5E-7D8BFDD4A0FA}"/>
              </a:ext>
            </a:extLst>
          </p:cNvPr>
          <p:cNvSpPr txBox="1"/>
          <p:nvPr/>
        </p:nvSpPr>
        <p:spPr>
          <a:xfrm>
            <a:off x="1932438" y="1588918"/>
            <a:ext cx="3621845" cy="52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Thuật toán Centroid Track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AAD6C8E-7A9B-42DF-92D9-E19761F9267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58624" y="2210906"/>
            <a:ext cx="4053450" cy="22388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6C82370-D468-4B76-B9B0-AB7C3846404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09597" y="2210907"/>
            <a:ext cx="4699845" cy="22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85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0"/>
          <p:cNvSpPr/>
          <p:nvPr/>
        </p:nvSpPr>
        <p:spPr>
          <a:xfrm>
            <a:off x="877028" y="396240"/>
            <a:ext cx="2894872" cy="807719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743361" y="504937"/>
            <a:ext cx="4500684" cy="59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NỘI DUNG THIẾT KẾ</a:t>
            </a: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HỆ THỐNG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" name="Google Shape;288;p30">
            <a:extLst>
              <a:ext uri="{FF2B5EF4-FFF2-40B4-BE49-F238E27FC236}">
                <a16:creationId xmlns:a16="http://schemas.microsoft.com/office/drawing/2014/main" id="{2D00EC2F-F860-43BF-8125-825B84822C18}"/>
              </a:ext>
            </a:extLst>
          </p:cNvPr>
          <p:cNvSpPr txBox="1"/>
          <p:nvPr/>
        </p:nvSpPr>
        <p:spPr>
          <a:xfrm>
            <a:off x="4306996" y="4356225"/>
            <a:ext cx="1817403" cy="5347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sz="1800">
                <a:solidFill>
                  <a:srgbClr val="434343"/>
                </a:solidFill>
                <a:latin typeface="Barlow"/>
                <a:ea typeface="Barlow"/>
                <a:cs typeface="Barlow"/>
                <a:sym typeface="Wingdings" panose="05000000000000000000" pitchFamily="2" charset="2"/>
              </a:rPr>
              <a:t>Kết quả thực tế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3B34A5-21F9-4A63-B153-10AB36E2ED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94431" y="1519680"/>
            <a:ext cx="5042535" cy="28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07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MỤC LỤC</a:t>
            </a: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0"/>
          <p:cNvSpPr/>
          <p:nvPr/>
        </p:nvSpPr>
        <p:spPr>
          <a:xfrm>
            <a:off x="5984210" y="1799375"/>
            <a:ext cx="3159790" cy="669000"/>
          </a:xfrm>
          <a:prstGeom prst="chevron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3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6809703" y="2666450"/>
            <a:ext cx="2137497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KẾT LUẬN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270524" y="1799375"/>
            <a:ext cx="2968401" cy="6690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1866900" y="2666510"/>
            <a:ext cx="1737360" cy="181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3757388" y="1799375"/>
            <a:ext cx="2894872" cy="6690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4497242" y="2666450"/>
            <a:ext cx="1737360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NỘI DUNG THIẾT KẾ HỆ THỐNG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81737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0"/>
          <p:cNvSpPr/>
          <p:nvPr/>
        </p:nvSpPr>
        <p:spPr>
          <a:xfrm>
            <a:off x="878810" y="394238"/>
            <a:ext cx="3159790" cy="809722"/>
          </a:xfrm>
          <a:prstGeom prst="chevron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3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4127463" y="513073"/>
            <a:ext cx="2137497" cy="57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KẾT LUẬN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" name="Google Shape;291;p30">
            <a:extLst>
              <a:ext uri="{FF2B5EF4-FFF2-40B4-BE49-F238E27FC236}">
                <a16:creationId xmlns:a16="http://schemas.microsoft.com/office/drawing/2014/main" id="{62DDF3F0-1861-4744-B09C-6F753F7F645E}"/>
              </a:ext>
            </a:extLst>
          </p:cNvPr>
          <p:cNvSpPr txBox="1"/>
          <p:nvPr/>
        </p:nvSpPr>
        <p:spPr>
          <a:xfrm>
            <a:off x="2390103" y="2437417"/>
            <a:ext cx="1737360" cy="181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TỔNG KẾT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0" name="Picture 2" descr="icon kết luận - Google Tìm kiếm trong 2020 | Website, Bố cục, Thiết kế">
            <a:extLst>
              <a:ext uri="{FF2B5EF4-FFF2-40B4-BE49-F238E27FC236}">
                <a16:creationId xmlns:a16="http://schemas.microsoft.com/office/drawing/2014/main" id="{D92FC9B9-CB88-450C-9116-02D88BFF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18" y="1579149"/>
            <a:ext cx="3671454" cy="29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7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0"/>
          <p:cNvSpPr/>
          <p:nvPr/>
        </p:nvSpPr>
        <p:spPr>
          <a:xfrm>
            <a:off x="878810" y="394238"/>
            <a:ext cx="3159790" cy="809722"/>
          </a:xfrm>
          <a:prstGeom prst="chevron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3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4127463" y="513073"/>
            <a:ext cx="2137497" cy="57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KẾT LUẬN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" name="Google Shape;291;p30">
            <a:extLst>
              <a:ext uri="{FF2B5EF4-FFF2-40B4-BE49-F238E27FC236}">
                <a16:creationId xmlns:a16="http://schemas.microsoft.com/office/drawing/2014/main" id="{AB28FA0C-41DB-43C7-B801-BD496729475C}"/>
              </a:ext>
            </a:extLst>
          </p:cNvPr>
          <p:cNvSpPr txBox="1"/>
          <p:nvPr/>
        </p:nvSpPr>
        <p:spPr>
          <a:xfrm>
            <a:off x="2126445" y="2739190"/>
            <a:ext cx="1737360" cy="181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effectLst>
                  <a:glow rad="101600">
                    <a:schemeClr val="accent1">
                      <a:alpha val="40000"/>
                    </a:schemeClr>
                  </a:glow>
                </a:effectLst>
                <a:latin typeface="Barlow"/>
                <a:ea typeface="Barlow"/>
                <a:cs typeface="Barlow"/>
                <a:sym typeface="Barlow"/>
              </a:rPr>
              <a:t>HẠN CHẾ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>
                <a:glow rad="101600">
                  <a:schemeClr val="accent1">
                    <a:alpha val="40000"/>
                  </a:schemeClr>
                </a:glow>
              </a:effectLst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8F024-8653-429A-B8D1-F3A3A80AA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016" y="1621839"/>
            <a:ext cx="3976256" cy="3127986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94628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0"/>
          <p:cNvSpPr/>
          <p:nvPr/>
        </p:nvSpPr>
        <p:spPr>
          <a:xfrm>
            <a:off x="878810" y="394238"/>
            <a:ext cx="3159790" cy="809722"/>
          </a:xfrm>
          <a:prstGeom prst="chevron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3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4127463" y="513073"/>
            <a:ext cx="2137497" cy="57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KẾT LUẬN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" name="Google Shape;291;p30">
            <a:extLst>
              <a:ext uri="{FF2B5EF4-FFF2-40B4-BE49-F238E27FC236}">
                <a16:creationId xmlns:a16="http://schemas.microsoft.com/office/drawing/2014/main" id="{0D714027-32F8-44C1-8394-7534D9A1E2A2}"/>
              </a:ext>
            </a:extLst>
          </p:cNvPr>
          <p:cNvSpPr txBox="1"/>
          <p:nvPr/>
        </p:nvSpPr>
        <p:spPr>
          <a:xfrm>
            <a:off x="2183332" y="2438833"/>
            <a:ext cx="1944131" cy="181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effectLst>
                  <a:glow rad="127000">
                    <a:schemeClr val="accent1">
                      <a:alpha val="40000"/>
                    </a:schemeClr>
                  </a:glow>
                </a:effectLst>
                <a:latin typeface="Barlow"/>
                <a:ea typeface="Barlow"/>
                <a:cs typeface="Barlow"/>
                <a:sym typeface="Barlow"/>
              </a:rPr>
              <a:t>HƯỚNG PHÁT TRIỂN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>
                <a:glow rad="127000">
                  <a:schemeClr val="accent1">
                    <a:alpha val="40000"/>
                  </a:schemeClr>
                </a:glow>
              </a:effectLst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 descr="Hướng phát triển website theo hướng hiện đại và chuyên nghiệp - TOP SEO">
            <a:extLst>
              <a:ext uri="{FF2B5EF4-FFF2-40B4-BE49-F238E27FC236}">
                <a16:creationId xmlns:a16="http://schemas.microsoft.com/office/drawing/2014/main" id="{6AB31A00-2CCF-476A-9E07-C8DEDF8B9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45" y="1485921"/>
            <a:ext cx="3263904" cy="3263904"/>
          </a:xfrm>
          <a:prstGeom prst="rect">
            <a:avLst/>
          </a:prstGeom>
          <a:noFill/>
          <a:effectLst>
            <a:glow rad="25400">
              <a:schemeClr val="accent2">
                <a:lumMod val="75000"/>
              </a:schemeClr>
            </a:glow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78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897300" y="2263860"/>
            <a:ext cx="4760800" cy="615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CH</a:t>
            </a:r>
            <a:r>
              <a:rPr lang="vi-VN"/>
              <a:t>Ư</a:t>
            </a:r>
            <a:r>
              <a:rPr lang="en-US"/>
              <a:t>ƠNG TRÌNH</a:t>
            </a:r>
            <a:endParaRPr/>
          </a:p>
        </p:txBody>
      </p:sp>
      <p:pic>
        <p:nvPicPr>
          <p:cNvPr id="8196" name="Picture 4" descr="Fashion Arena | Gif background, Colorful backgrounds, Rainbow background">
            <a:extLst>
              <a:ext uri="{FF2B5EF4-FFF2-40B4-BE49-F238E27FC236}">
                <a16:creationId xmlns:a16="http://schemas.microsoft.com/office/drawing/2014/main" id="{FAF44ED8-C7F5-49BB-BA05-6621D2619B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20" y="-615780"/>
            <a:ext cx="6092020" cy="609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769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n on 3D UI">
            <a:extLst>
              <a:ext uri="{FF2B5EF4-FFF2-40B4-BE49-F238E27FC236}">
                <a16:creationId xmlns:a16="http://schemas.microsoft.com/office/drawing/2014/main" id="{45FF4D83-189B-490C-A619-02C1FFA389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Thanks for watching gif 6 » GIF Images Download">
            <a:extLst>
              <a:ext uri="{FF2B5EF4-FFF2-40B4-BE49-F238E27FC236}">
                <a16:creationId xmlns:a16="http://schemas.microsoft.com/office/drawing/2014/main" id="{42E80383-7D9F-4FCA-87B3-88B1A77746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7" name="Picture 4" descr="Fashion Arena | Gif background, Colorful backgrounds, Rainbow background">
            <a:extLst>
              <a:ext uri="{FF2B5EF4-FFF2-40B4-BE49-F238E27FC236}">
                <a16:creationId xmlns:a16="http://schemas.microsoft.com/office/drawing/2014/main" id="{E2E2B2D4-93B3-4C5C-B2DD-D686720DAA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MỤC LỤC</a:t>
            </a: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30"/>
          <p:cNvSpPr/>
          <p:nvPr/>
        </p:nvSpPr>
        <p:spPr>
          <a:xfrm>
            <a:off x="5984210" y="1799375"/>
            <a:ext cx="3159790" cy="669000"/>
          </a:xfrm>
          <a:prstGeom prst="chevron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3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6809703" y="2666450"/>
            <a:ext cx="2137497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KẾT LUẬN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290;p30"/>
          <p:cNvSpPr/>
          <p:nvPr/>
        </p:nvSpPr>
        <p:spPr>
          <a:xfrm>
            <a:off x="1270524" y="1799375"/>
            <a:ext cx="2968401" cy="6690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lang="vi-V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1866900" y="2666510"/>
            <a:ext cx="1737360" cy="181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3757388" y="1799375"/>
            <a:ext cx="2894872" cy="669000"/>
          </a:xfrm>
          <a:prstGeom prst="chevron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kumimoji="0" lang="vi-VN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ƠNG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4497242" y="2666450"/>
            <a:ext cx="1737360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NỘI DUNG THIẾT KẾ HỆ THỐNG</a:t>
            </a:r>
          </a:p>
        </p:txBody>
      </p:sp>
    </p:spTree>
    <p:extLst>
      <p:ext uri="{BB962C8B-B14F-4D97-AF65-F5344CB8AC3E}">
        <p14:creationId xmlns:p14="http://schemas.microsoft.com/office/powerpoint/2010/main" val="63024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0"/>
          <p:cNvSpPr/>
          <p:nvPr/>
        </p:nvSpPr>
        <p:spPr>
          <a:xfrm>
            <a:off x="866664" y="397295"/>
            <a:ext cx="2968401" cy="8028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lang="vi-V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924299" y="510830"/>
            <a:ext cx="2685193" cy="5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 descr="HIKVISION ra mắt thiết bị kiểm soát ra vào nhận diện khuôn mặt">
            <a:extLst>
              <a:ext uri="{FF2B5EF4-FFF2-40B4-BE49-F238E27FC236}">
                <a16:creationId xmlns:a16="http://schemas.microsoft.com/office/drawing/2014/main" id="{D3521BA8-7981-4090-91D2-A930B22E1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2411" r="42998" b="-2286"/>
          <a:stretch/>
        </p:blipFill>
        <p:spPr bwMode="auto">
          <a:xfrm>
            <a:off x="1623060" y="1943100"/>
            <a:ext cx="265176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í ẩn&quot; công nghệ nhận dạng khuôn mặt và những tranh cãi nảy lửa">
            <a:extLst>
              <a:ext uri="{FF2B5EF4-FFF2-40B4-BE49-F238E27FC236}">
                <a16:creationId xmlns:a16="http://schemas.microsoft.com/office/drawing/2014/main" id="{25FEC387-501A-4ECA-89BA-6F26BE644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t="18145" r="1600" b="1381"/>
          <a:stretch/>
        </p:blipFill>
        <p:spPr bwMode="auto">
          <a:xfrm>
            <a:off x="4582572" y="1943100"/>
            <a:ext cx="4053840" cy="202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294;p30">
            <a:extLst>
              <a:ext uri="{FF2B5EF4-FFF2-40B4-BE49-F238E27FC236}">
                <a16:creationId xmlns:a16="http://schemas.microsoft.com/office/drawing/2014/main" id="{452E142D-A98E-444D-AB80-150E4A242F4B}"/>
              </a:ext>
            </a:extLst>
          </p:cNvPr>
          <p:cNvSpPr txBox="1"/>
          <p:nvPr/>
        </p:nvSpPr>
        <p:spPr>
          <a:xfrm>
            <a:off x="4539907" y="3884368"/>
            <a:ext cx="4139170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Phát hiện khuôn mặt trong camera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5898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0"/>
          <p:cNvSpPr/>
          <p:nvPr/>
        </p:nvSpPr>
        <p:spPr>
          <a:xfrm>
            <a:off x="866664" y="397295"/>
            <a:ext cx="2968401" cy="8028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lang="vi-V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924299" y="510830"/>
            <a:ext cx="2685193" cy="5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Picture 2" descr="Trung Quốc bắt tội phạm trốn 20 năm nhờ AI và 'rừng' camera giám sát | Công  nghệ | Thanh Niên">
            <a:extLst>
              <a:ext uri="{FF2B5EF4-FFF2-40B4-BE49-F238E27FC236}">
                <a16:creationId xmlns:a16="http://schemas.microsoft.com/office/drawing/2014/main" id="{6F6F9590-892E-44B5-921F-F2D01E80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010" y="1512017"/>
            <a:ext cx="3879272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94;p30">
            <a:extLst>
              <a:ext uri="{FF2B5EF4-FFF2-40B4-BE49-F238E27FC236}">
                <a16:creationId xmlns:a16="http://schemas.microsoft.com/office/drawing/2014/main" id="{FB0D5E44-FB09-4ACD-96D2-FF7C1202D97E}"/>
              </a:ext>
            </a:extLst>
          </p:cNvPr>
          <p:cNvSpPr txBox="1"/>
          <p:nvPr/>
        </p:nvSpPr>
        <p:spPr>
          <a:xfrm>
            <a:off x="3731185" y="4121580"/>
            <a:ext cx="2878307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Hỗ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trợ truy bắt tội phạm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4" descr="Facebook cung cấp nhận dạng khuôn mặt cho người dùng • TechTimes">
            <a:extLst>
              <a:ext uri="{FF2B5EF4-FFF2-40B4-BE49-F238E27FC236}">
                <a16:creationId xmlns:a16="http://schemas.microsoft.com/office/drawing/2014/main" id="{9715121C-9576-44F0-9D48-317EE928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29" y="1512017"/>
            <a:ext cx="4627418" cy="295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94;p30">
            <a:extLst>
              <a:ext uri="{FF2B5EF4-FFF2-40B4-BE49-F238E27FC236}">
                <a16:creationId xmlns:a16="http://schemas.microsoft.com/office/drawing/2014/main" id="{519B7918-E7C0-4A55-99C8-060ADDA82FBF}"/>
              </a:ext>
            </a:extLst>
          </p:cNvPr>
          <p:cNvSpPr txBox="1"/>
          <p:nvPr/>
        </p:nvSpPr>
        <p:spPr>
          <a:xfrm>
            <a:off x="11333869" y="5489650"/>
            <a:ext cx="4070693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Ứng dụng trong Facebook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30" name="Picture 6" descr="Phil Schiller: Nhận diện khuôn mặt trên Android chỉ là &quot;vớ vẩn&quot; | Sforum">
            <a:extLst>
              <a:ext uri="{FF2B5EF4-FFF2-40B4-BE49-F238E27FC236}">
                <a16:creationId xmlns:a16="http://schemas.microsoft.com/office/drawing/2014/main" id="{ED4414A4-D75D-4937-8104-87064351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3554" y="1303307"/>
            <a:ext cx="4885618" cy="31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94;p30">
            <a:extLst>
              <a:ext uri="{FF2B5EF4-FFF2-40B4-BE49-F238E27FC236}">
                <a16:creationId xmlns:a16="http://schemas.microsoft.com/office/drawing/2014/main" id="{459F5C38-80C3-4FD8-A234-14C2C557DD3F}"/>
              </a:ext>
            </a:extLst>
          </p:cNvPr>
          <p:cNvSpPr txBox="1"/>
          <p:nvPr/>
        </p:nvSpPr>
        <p:spPr>
          <a:xfrm>
            <a:off x="-3866376" y="4654665"/>
            <a:ext cx="2802464" cy="8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Bảo mật điện thoại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4911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0"/>
          <p:cNvSpPr/>
          <p:nvPr/>
        </p:nvSpPr>
        <p:spPr>
          <a:xfrm>
            <a:off x="866664" y="397295"/>
            <a:ext cx="2968401" cy="8028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lang="vi-V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924299" y="510830"/>
            <a:ext cx="2685193" cy="5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Picture 2" descr="Trung Quốc bắt tội phạm trốn 20 năm nhờ AI và 'rừng' camera giám sát | Công  nghệ | Thanh Niên">
            <a:extLst>
              <a:ext uri="{FF2B5EF4-FFF2-40B4-BE49-F238E27FC236}">
                <a16:creationId xmlns:a16="http://schemas.microsoft.com/office/drawing/2014/main" id="{6F6F9590-892E-44B5-921F-F2D01E80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64" y="-3104534"/>
            <a:ext cx="3879272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94;p30">
            <a:extLst>
              <a:ext uri="{FF2B5EF4-FFF2-40B4-BE49-F238E27FC236}">
                <a16:creationId xmlns:a16="http://schemas.microsoft.com/office/drawing/2014/main" id="{FB0D5E44-FB09-4ACD-96D2-FF7C1202D97E}"/>
              </a:ext>
            </a:extLst>
          </p:cNvPr>
          <p:cNvSpPr txBox="1"/>
          <p:nvPr/>
        </p:nvSpPr>
        <p:spPr>
          <a:xfrm>
            <a:off x="3707739" y="-494971"/>
            <a:ext cx="2878307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Hỗ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trợ truy bắt tội phạm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4" descr="Facebook cung cấp nhận dạng khuôn mặt cho người dùng • TechTimes">
            <a:extLst>
              <a:ext uri="{FF2B5EF4-FFF2-40B4-BE49-F238E27FC236}">
                <a16:creationId xmlns:a16="http://schemas.microsoft.com/office/drawing/2014/main" id="{9715121C-9576-44F0-9D48-317EE928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183" y="1303307"/>
            <a:ext cx="4627418" cy="295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94;p30">
            <a:extLst>
              <a:ext uri="{FF2B5EF4-FFF2-40B4-BE49-F238E27FC236}">
                <a16:creationId xmlns:a16="http://schemas.microsoft.com/office/drawing/2014/main" id="{519B7918-E7C0-4A55-99C8-060ADDA82FBF}"/>
              </a:ext>
            </a:extLst>
          </p:cNvPr>
          <p:cNvSpPr txBox="1"/>
          <p:nvPr/>
        </p:nvSpPr>
        <p:spPr>
          <a:xfrm>
            <a:off x="3575571" y="4235115"/>
            <a:ext cx="3142641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Ứng dụng trong Facebook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30" name="Picture 6" descr="Phil Schiller: Nhận diện khuôn mặt trên Android chỉ là &quot;vớ vẩn&quot; | Sforum">
            <a:extLst>
              <a:ext uri="{FF2B5EF4-FFF2-40B4-BE49-F238E27FC236}">
                <a16:creationId xmlns:a16="http://schemas.microsoft.com/office/drawing/2014/main" id="{ED4414A4-D75D-4937-8104-87064351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3554" y="1303307"/>
            <a:ext cx="4885618" cy="31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94;p30">
            <a:extLst>
              <a:ext uri="{FF2B5EF4-FFF2-40B4-BE49-F238E27FC236}">
                <a16:creationId xmlns:a16="http://schemas.microsoft.com/office/drawing/2014/main" id="{459F5C38-80C3-4FD8-A234-14C2C557DD3F}"/>
              </a:ext>
            </a:extLst>
          </p:cNvPr>
          <p:cNvSpPr txBox="1"/>
          <p:nvPr/>
        </p:nvSpPr>
        <p:spPr>
          <a:xfrm>
            <a:off x="-3866376" y="4654665"/>
            <a:ext cx="2802464" cy="8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Bảo mật điện thoại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9738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0"/>
          <p:cNvSpPr/>
          <p:nvPr/>
        </p:nvSpPr>
        <p:spPr>
          <a:xfrm>
            <a:off x="866664" y="397295"/>
            <a:ext cx="2968401" cy="8028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lang="vi-V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924299" y="510830"/>
            <a:ext cx="2685193" cy="5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Picture 2" descr="Trung Quốc bắt tội phạm trốn 20 năm nhờ AI và 'rừng' camera giám sát | Công  nghệ | Thanh Niên">
            <a:extLst>
              <a:ext uri="{FF2B5EF4-FFF2-40B4-BE49-F238E27FC236}">
                <a16:creationId xmlns:a16="http://schemas.microsoft.com/office/drawing/2014/main" id="{6F6F9590-892E-44B5-921F-F2D01E80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64" y="-3104534"/>
            <a:ext cx="3879272" cy="258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94;p30">
            <a:extLst>
              <a:ext uri="{FF2B5EF4-FFF2-40B4-BE49-F238E27FC236}">
                <a16:creationId xmlns:a16="http://schemas.microsoft.com/office/drawing/2014/main" id="{FB0D5E44-FB09-4ACD-96D2-FF7C1202D97E}"/>
              </a:ext>
            </a:extLst>
          </p:cNvPr>
          <p:cNvSpPr txBox="1"/>
          <p:nvPr/>
        </p:nvSpPr>
        <p:spPr>
          <a:xfrm>
            <a:off x="3707739" y="-494971"/>
            <a:ext cx="2878307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Hỗ</a:t>
            </a:r>
            <a:r>
              <a:rPr kumimoji="0" lang="en-US" sz="2000" b="0" i="0" u="none" strike="noStrike" kern="0" cap="none" spc="0" normalizeH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 trợ truy bắt tội phạm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4" descr="Facebook cung cấp nhận dạng khuôn mặt cho người dùng • TechTimes">
            <a:extLst>
              <a:ext uri="{FF2B5EF4-FFF2-40B4-BE49-F238E27FC236}">
                <a16:creationId xmlns:a16="http://schemas.microsoft.com/office/drawing/2014/main" id="{9715121C-9576-44F0-9D48-317EE928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506" y="5457545"/>
            <a:ext cx="4627418" cy="295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94;p30">
            <a:extLst>
              <a:ext uri="{FF2B5EF4-FFF2-40B4-BE49-F238E27FC236}">
                <a16:creationId xmlns:a16="http://schemas.microsoft.com/office/drawing/2014/main" id="{519B7918-E7C0-4A55-99C8-060ADDA82FBF}"/>
              </a:ext>
            </a:extLst>
          </p:cNvPr>
          <p:cNvSpPr txBox="1"/>
          <p:nvPr/>
        </p:nvSpPr>
        <p:spPr>
          <a:xfrm>
            <a:off x="3434894" y="8389353"/>
            <a:ext cx="3142641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Ứng dụng trong Facebook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30" name="Picture 6" descr="Phil Schiller: Nhận diện khuôn mặt trên Android chỉ là &quot;vớ vẩn&quot; | Sforum">
            <a:extLst>
              <a:ext uri="{FF2B5EF4-FFF2-40B4-BE49-F238E27FC236}">
                <a16:creationId xmlns:a16="http://schemas.microsoft.com/office/drawing/2014/main" id="{ED4414A4-D75D-4937-8104-87064351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506" y="1310418"/>
            <a:ext cx="4885618" cy="31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94;p30">
            <a:extLst>
              <a:ext uri="{FF2B5EF4-FFF2-40B4-BE49-F238E27FC236}">
                <a16:creationId xmlns:a16="http://schemas.microsoft.com/office/drawing/2014/main" id="{459F5C38-80C3-4FD8-A234-14C2C557DD3F}"/>
              </a:ext>
            </a:extLst>
          </p:cNvPr>
          <p:cNvSpPr txBox="1"/>
          <p:nvPr/>
        </p:nvSpPr>
        <p:spPr>
          <a:xfrm>
            <a:off x="4059684" y="4661776"/>
            <a:ext cx="2802464" cy="8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Bảo mật điện thoại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638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0"/>
          <p:cNvSpPr/>
          <p:nvPr/>
        </p:nvSpPr>
        <p:spPr>
          <a:xfrm>
            <a:off x="866664" y="397295"/>
            <a:ext cx="2968401" cy="8028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lang="vi-V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924299" y="510830"/>
            <a:ext cx="2685193" cy="5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294;p30">
            <a:extLst>
              <a:ext uri="{FF2B5EF4-FFF2-40B4-BE49-F238E27FC236}">
                <a16:creationId xmlns:a16="http://schemas.microsoft.com/office/drawing/2014/main" id="{452E142D-A98E-444D-AB80-150E4A242F4B}"/>
              </a:ext>
            </a:extLst>
          </p:cNvPr>
          <p:cNvSpPr txBox="1"/>
          <p:nvPr/>
        </p:nvSpPr>
        <p:spPr>
          <a:xfrm>
            <a:off x="1469047" y="1400248"/>
            <a:ext cx="4070693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Phát hiện khuôn mặt trong camera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" name="Google Shape;294;p30">
            <a:extLst>
              <a:ext uri="{FF2B5EF4-FFF2-40B4-BE49-F238E27FC236}">
                <a16:creationId xmlns:a16="http://schemas.microsoft.com/office/drawing/2014/main" id="{D43845B2-7B08-4390-AD16-2CAFC99FE0D2}"/>
              </a:ext>
            </a:extLst>
          </p:cNvPr>
          <p:cNvSpPr txBox="1"/>
          <p:nvPr/>
        </p:nvSpPr>
        <p:spPr>
          <a:xfrm>
            <a:off x="1469047" y="1855866"/>
            <a:ext cx="5228933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Theo vết khuôn mặt và đánh số trong camera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0" name="Picture 2" descr="Python – Logos Download">
            <a:extLst>
              <a:ext uri="{FF2B5EF4-FFF2-40B4-BE49-F238E27FC236}">
                <a16:creationId xmlns:a16="http://schemas.microsoft.com/office/drawing/2014/main" id="{E541AF7D-AB01-49F8-8D81-7FE44D14F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72" y="2605645"/>
            <a:ext cx="2027614" cy="58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Net JSC">
            <a:extLst>
              <a:ext uri="{FF2B5EF4-FFF2-40B4-BE49-F238E27FC236}">
                <a16:creationId xmlns:a16="http://schemas.microsoft.com/office/drawing/2014/main" id="{92445886-DFEB-44F6-99D0-C3788305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492" y="2129372"/>
            <a:ext cx="2163826" cy="17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port Vector Machines. It is a two-part article wherein first… | by  Akshay Patel | Analytics Vidhya | Medium">
            <a:extLst>
              <a:ext uri="{FF2B5EF4-FFF2-40B4-BE49-F238E27FC236}">
                <a16:creationId xmlns:a16="http://schemas.microsoft.com/office/drawing/2014/main" id="{E542B956-B481-4DF6-A60C-0815C9E41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16" y="3509464"/>
            <a:ext cx="4187907" cy="123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ướng dẫn build thư viện OpenCV trên Windows – Phở Code">
            <a:extLst>
              <a:ext uri="{FF2B5EF4-FFF2-40B4-BE49-F238E27FC236}">
                <a16:creationId xmlns:a16="http://schemas.microsoft.com/office/drawing/2014/main" id="{E84231CA-4435-42AF-A934-E244F3247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602" y="2491086"/>
            <a:ext cx="2163827" cy="70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aceNet: A Unified Embedding for Face Recognition and Clustering | Papers  With Code">
            <a:extLst>
              <a:ext uri="{FF2B5EF4-FFF2-40B4-BE49-F238E27FC236}">
                <a16:creationId xmlns:a16="http://schemas.microsoft.com/office/drawing/2014/main" id="{CC7C462E-ABBC-4F08-AE35-3BDAC406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80" y="3920277"/>
            <a:ext cx="1315426" cy="31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66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/>
                <a:sym typeface="Barlow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sym typeface="Barlow"/>
            </a:endParaRP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192081" y="607094"/>
            <a:ext cx="320958" cy="379470"/>
            <a:chOff x="4636075" y="261925"/>
            <a:chExt cx="401800" cy="475050"/>
          </a:xfrm>
        </p:grpSpPr>
        <p:sp>
          <p:nvSpPr>
            <p:cNvPr id="282" name="Google Shape;282;p30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30"/>
          <p:cNvSpPr/>
          <p:nvPr/>
        </p:nvSpPr>
        <p:spPr>
          <a:xfrm>
            <a:off x="866664" y="397295"/>
            <a:ext cx="2968401" cy="8028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</a:t>
            </a:r>
            <a:r>
              <a:rPr lang="vi-VN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Ư</a:t>
            </a:r>
            <a:r>
              <a:rPr lang="en-US" b="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ƠNG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3924299" y="510830"/>
            <a:ext cx="2685193" cy="57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GIỚI THIỆU ĐỀ TÀI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294;p30">
            <a:extLst>
              <a:ext uri="{FF2B5EF4-FFF2-40B4-BE49-F238E27FC236}">
                <a16:creationId xmlns:a16="http://schemas.microsoft.com/office/drawing/2014/main" id="{452E142D-A98E-444D-AB80-150E4A242F4B}"/>
              </a:ext>
            </a:extLst>
          </p:cNvPr>
          <p:cNvSpPr txBox="1"/>
          <p:nvPr/>
        </p:nvSpPr>
        <p:spPr>
          <a:xfrm>
            <a:off x="1400239" y="1291889"/>
            <a:ext cx="4121262" cy="511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Các công nghệ đã tìm hiểu qua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 descr="Haar cascade classifier. | Download Scientific Diagram">
            <a:extLst>
              <a:ext uri="{FF2B5EF4-FFF2-40B4-BE49-F238E27FC236}">
                <a16:creationId xmlns:a16="http://schemas.microsoft.com/office/drawing/2014/main" id="{C82E588A-64C3-4373-9B85-1B75F3E2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758" y="1945665"/>
            <a:ext cx="21240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94;p30">
            <a:extLst>
              <a:ext uri="{FF2B5EF4-FFF2-40B4-BE49-F238E27FC236}">
                <a16:creationId xmlns:a16="http://schemas.microsoft.com/office/drawing/2014/main" id="{1CB932CF-ED84-4DC8-9ADD-25BCE6651973}"/>
              </a:ext>
            </a:extLst>
          </p:cNvPr>
          <p:cNvSpPr txBox="1"/>
          <p:nvPr/>
        </p:nvSpPr>
        <p:spPr>
          <a:xfrm>
            <a:off x="3924299" y="4212425"/>
            <a:ext cx="3034212" cy="6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Barlow"/>
                <a:ea typeface="Barlow"/>
                <a:cs typeface="Barlow"/>
                <a:sym typeface="Barlow"/>
              </a:rPr>
              <a:t>Haar Cascade</a:t>
            </a:r>
          </a:p>
        </p:txBody>
      </p:sp>
      <p:pic>
        <p:nvPicPr>
          <p:cNvPr id="2" name="Picture 2" descr="face_detection_sliding_window">
            <a:extLst>
              <a:ext uri="{FF2B5EF4-FFF2-40B4-BE49-F238E27FC236}">
                <a16:creationId xmlns:a16="http://schemas.microsoft.com/office/drawing/2014/main" id="{E78B70FA-AA58-4BF1-B656-7D8403D6FA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49" y="1743033"/>
            <a:ext cx="1815182" cy="267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ADBF06-35A8-492F-AFCE-BBA8D1C32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86" y="1743033"/>
            <a:ext cx="3034212" cy="235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6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" grpId="0"/>
    </p:bldLst>
  </p:timing>
</p:sld>
</file>

<file path=ppt/theme/theme1.xml><?xml version="1.0" encoding="utf-8"?>
<a:theme xmlns:a="http://schemas.openxmlformats.org/drawingml/2006/main" name="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FFFFF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asset template">
  <a:themeElements>
    <a:clrScheme name="Custom 347">
      <a:dk1>
        <a:srgbClr val="434343"/>
      </a:dk1>
      <a:lt1>
        <a:srgbClr val="FFFFFF"/>
      </a:lt1>
      <a:dk2>
        <a:srgbClr val="D9D9D9"/>
      </a:dk2>
      <a:lt2>
        <a:srgbClr val="FFFFFF"/>
      </a:lt2>
      <a:accent1>
        <a:srgbClr val="FFB000"/>
      </a:accent1>
      <a:accent2>
        <a:srgbClr val="FFE19E"/>
      </a:accent2>
      <a:accent3>
        <a:srgbClr val="6D9EEB"/>
      </a:accent3>
      <a:accent4>
        <a:srgbClr val="C9DAF8"/>
      </a:accent4>
      <a:accent5>
        <a:srgbClr val="93C47D"/>
      </a:accent5>
      <a:accent6>
        <a:srgbClr val="D9EAD3"/>
      </a:accent6>
      <a:hlink>
        <a:srgbClr val="FF99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515</Words>
  <Application>Microsoft Office PowerPoint</Application>
  <PresentationFormat>On-screen Show (16:9)</PresentationFormat>
  <Paragraphs>142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Barlow</vt:lpstr>
      <vt:lpstr>Arial</vt:lpstr>
      <vt:lpstr>Basset template</vt:lpstr>
      <vt:lpstr>1_Basset template</vt:lpstr>
      <vt:lpstr>NHẬN DIỆN KHUÔN MẶT  TRONG  CAMERA GIÁM SÁT</vt:lpstr>
      <vt:lpstr>PowerPoint Presentation</vt:lpstr>
      <vt:lpstr>MỤC LỤC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MỤC LỤC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MỤC LỤC</vt:lpstr>
      <vt:lpstr>PowerPoint Presentation</vt:lpstr>
      <vt:lpstr>PowerPoint Presentation</vt:lpstr>
      <vt:lpstr>PowerPoint Presentation</vt:lpstr>
      <vt:lpstr>DEMO CHƯƠNG TRÌNH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DIỆN KHUÔN MẶT QUA CAMERA</dc:title>
  <cp:lastModifiedBy>Quốc Đạt Hồ</cp:lastModifiedBy>
  <cp:revision>96</cp:revision>
  <dcterms:modified xsi:type="dcterms:W3CDTF">2021-01-05T07:56:13Z</dcterms:modified>
</cp:coreProperties>
</file>